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2" r:id="rId16"/>
    <p:sldId id="274" r:id="rId17"/>
    <p:sldId id="276" r:id="rId18"/>
    <p:sldId id="277" r:id="rId19"/>
    <p:sldId id="278" r:id="rId20"/>
    <p:sldId id="279" r:id="rId21"/>
    <p:sldId id="280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81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86" autoAdjust="0"/>
  </p:normalViewPr>
  <p:slideViewPr>
    <p:cSldViewPr>
      <p:cViewPr varScale="1">
        <p:scale>
          <a:sx n="81" d="100"/>
          <a:sy n="81" d="100"/>
        </p:scale>
        <p:origin x="-1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13777-49C8-4269-B60E-CF6704065FE2}" type="datetimeFigureOut">
              <a:rPr lang="ru-RU" smtClean="0"/>
              <a:pPr/>
              <a:t>24.01.2017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6007-BEBE-47EE-A353-EA4E85006B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13777-49C8-4269-B60E-CF6704065FE2}" type="datetimeFigureOut">
              <a:rPr lang="ru-RU" smtClean="0"/>
              <a:pPr/>
              <a:t>24.01.2017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6007-BEBE-47EE-A353-EA4E85006B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13777-49C8-4269-B60E-CF6704065FE2}" type="datetimeFigureOut">
              <a:rPr lang="ru-RU" smtClean="0"/>
              <a:pPr/>
              <a:t>24.01.2017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6007-BEBE-47EE-A353-EA4E85006B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13777-49C8-4269-B60E-CF6704065FE2}" type="datetimeFigureOut">
              <a:rPr lang="ru-RU" smtClean="0"/>
              <a:pPr/>
              <a:t>24.01.2017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6007-BEBE-47EE-A353-EA4E85006B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13777-49C8-4269-B60E-CF6704065FE2}" type="datetimeFigureOut">
              <a:rPr lang="ru-RU" smtClean="0"/>
              <a:pPr/>
              <a:t>24.01.2017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6007-BEBE-47EE-A353-EA4E85006B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13777-49C8-4269-B60E-CF6704065FE2}" type="datetimeFigureOut">
              <a:rPr lang="ru-RU" smtClean="0"/>
              <a:pPr/>
              <a:t>24.01.2017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6007-BEBE-47EE-A353-EA4E85006B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13777-49C8-4269-B60E-CF6704065FE2}" type="datetimeFigureOut">
              <a:rPr lang="ru-RU" smtClean="0"/>
              <a:pPr/>
              <a:t>24.01.2017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6007-BEBE-47EE-A353-EA4E85006B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13777-49C8-4269-B60E-CF6704065FE2}" type="datetimeFigureOut">
              <a:rPr lang="ru-RU" smtClean="0"/>
              <a:pPr/>
              <a:t>24.01.2017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6007-BEBE-47EE-A353-EA4E85006B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13777-49C8-4269-B60E-CF6704065FE2}" type="datetimeFigureOut">
              <a:rPr lang="ru-RU" smtClean="0"/>
              <a:pPr/>
              <a:t>24.01.2017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6007-BEBE-47EE-A353-EA4E85006B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13777-49C8-4269-B60E-CF6704065FE2}" type="datetimeFigureOut">
              <a:rPr lang="ru-RU" smtClean="0"/>
              <a:pPr/>
              <a:t>24.01.2017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6007-BEBE-47EE-A353-EA4E85006B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13777-49C8-4269-B60E-CF6704065FE2}" type="datetimeFigureOut">
              <a:rPr lang="ru-RU" smtClean="0"/>
              <a:pPr/>
              <a:t>24.01.2017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6007-BEBE-47EE-A353-EA4E85006B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13777-49C8-4269-B60E-CF6704065FE2}" type="datetimeFigureOut">
              <a:rPr lang="ru-RU" smtClean="0"/>
              <a:pPr/>
              <a:t>24.01.2017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F6007-BEBE-47EE-A353-EA4E85006B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dirty="0" err="1" smtClean="0"/>
              <a:t>Портфолио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96752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Колосова Ирина Владимировна</a:t>
            </a:r>
          </a:p>
          <a:p>
            <a:r>
              <a:rPr lang="ru-RU" dirty="0">
                <a:solidFill>
                  <a:schemeClr val="tx1"/>
                </a:solidFill>
              </a:rPr>
              <a:t>в</a:t>
            </a:r>
            <a:r>
              <a:rPr lang="ru-RU" dirty="0" smtClean="0">
                <a:solidFill>
                  <a:schemeClr val="tx1"/>
                </a:solidFill>
              </a:rPr>
              <a:t>оспитатель МБДОУ – детский сад компенсирующего вида № 369</a:t>
            </a:r>
          </a:p>
          <a:p>
            <a:endParaRPr lang="ru-RU" dirty="0"/>
          </a:p>
        </p:txBody>
      </p:sp>
      <p:pic>
        <p:nvPicPr>
          <p:cNvPr id="5" name="Рисунок 4" descr="фот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9" y="2829472"/>
            <a:ext cx="2592288" cy="38372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Участие в 1 – м районном фестивале дошкольного творчества «Фасолинка»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Scan0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844824"/>
            <a:ext cx="3435734" cy="4725144"/>
          </a:xfrm>
          <a:prstGeom prst="rect">
            <a:avLst/>
          </a:prstGeom>
        </p:spPr>
      </p:pic>
      <p:pic>
        <p:nvPicPr>
          <p:cNvPr id="5" name="Рисунок 4" descr="P20800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1412776"/>
            <a:ext cx="3327834" cy="4437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1008112"/>
          </a:xfrm>
        </p:spPr>
        <p:txBody>
          <a:bodyPr/>
          <a:lstStyle/>
          <a:p>
            <a:r>
              <a:rPr lang="ru-RU" dirty="0" smtClean="0"/>
              <a:t>На городском уровне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764704"/>
            <a:ext cx="7740352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Участие в семинаре на тему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«Развитие графомоторных навыков у детей дошкольного возраста».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Scan0008.jpg"/>
          <p:cNvPicPr>
            <a:picLocks noChangeAspect="1"/>
          </p:cNvPicPr>
          <p:nvPr/>
        </p:nvPicPr>
        <p:blipFill>
          <a:blip r:embed="rId2" cstate="print"/>
          <a:srcRect l="7796" t="3246" r="2928" b="4251"/>
          <a:stretch>
            <a:fillRect/>
          </a:stretch>
        </p:blipFill>
        <p:spPr>
          <a:xfrm>
            <a:off x="1835696" y="2420888"/>
            <a:ext cx="2880320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1470025"/>
          </a:xfrm>
        </p:spPr>
        <p:txBody>
          <a:bodyPr>
            <a:noAutofit/>
          </a:bodyPr>
          <a:lstStyle/>
          <a:p>
            <a:r>
              <a:rPr lang="ru-RU" sz="3600" dirty="0" smtClean="0"/>
              <a:t>Участие в городском семинаре «Развитие творческого воображения у детей»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Scan0013.jpg"/>
          <p:cNvPicPr>
            <a:picLocks noChangeAspect="1"/>
          </p:cNvPicPr>
          <p:nvPr/>
        </p:nvPicPr>
        <p:blipFill>
          <a:blip r:embed="rId2" cstate="print"/>
          <a:srcRect l="8123" t="2751" r="2347" b="50000"/>
          <a:stretch>
            <a:fillRect/>
          </a:stretch>
        </p:blipFill>
        <p:spPr>
          <a:xfrm rot="10800000">
            <a:off x="1043608" y="1628800"/>
            <a:ext cx="5258184" cy="381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0"/>
            <a:ext cx="7772400" cy="1470025"/>
          </a:xfrm>
        </p:spPr>
        <p:txBody>
          <a:bodyPr/>
          <a:lstStyle/>
          <a:p>
            <a:r>
              <a:rPr lang="ru-RU" dirty="0" smtClean="0"/>
              <a:t>На межрегиональном уровне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1124744"/>
            <a:ext cx="4024536" cy="17526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Участие в разработке конспектов занятий для слепых и слабовидящих детей «Книжки – малышки» под эгидой «ЮНЕСКО» (ежегодно)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Scan0010.jpg"/>
          <p:cNvPicPr>
            <a:picLocks noChangeAspect="1"/>
          </p:cNvPicPr>
          <p:nvPr/>
        </p:nvPicPr>
        <p:blipFill>
          <a:blip r:embed="rId2" cstate="print"/>
          <a:srcRect l="4737" t="1272" r="4052" b="4604"/>
          <a:stretch>
            <a:fillRect/>
          </a:stretch>
        </p:blipFill>
        <p:spPr>
          <a:xfrm>
            <a:off x="179512" y="1268760"/>
            <a:ext cx="3456384" cy="5328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548680"/>
            <a:ext cx="5760640" cy="223224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Ведущее направление в работе с детьми с нарушением зрения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Колосовой Ирины Владимировны</a:t>
            </a:r>
            <a:endParaRPr lang="ru-RU" sz="2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212976"/>
            <a:ext cx="6400800" cy="211264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Развитие пространственной ориентировки у детей с нарушением зрения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44825"/>
            <a:ext cx="7270576" cy="2520279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 smtClean="0"/>
              <a:t>                  </a:t>
            </a:r>
            <a:r>
              <a:rPr lang="ru-RU" b="1" i="1" dirty="0" smtClean="0"/>
              <a:t>Цель: 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dirty="0" smtClean="0"/>
              <a:t>организация система </a:t>
            </a:r>
            <a:r>
              <a:rPr lang="ru-RU" dirty="0" smtClean="0"/>
              <a:t>работы </a:t>
            </a:r>
            <a:r>
              <a:rPr lang="ru-RU" dirty="0" smtClean="0"/>
              <a:t>воспитателя ДОУ по </a:t>
            </a:r>
            <a:r>
              <a:rPr lang="ru-RU" dirty="0" smtClean="0"/>
              <a:t>развитию пространственной ориентировки у детей с нарушением зрения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96336" y="5373216"/>
            <a:ext cx="176064" cy="265584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P1150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2664296" cy="3552395"/>
          </a:xfrm>
          <a:prstGeom prst="rect">
            <a:avLst/>
          </a:prstGeom>
        </p:spPr>
      </p:pic>
      <p:pic>
        <p:nvPicPr>
          <p:cNvPr id="5" name="Рисунок 4" descr="P11500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260648"/>
            <a:ext cx="4572000" cy="3429000"/>
          </a:xfrm>
          <a:prstGeom prst="rect">
            <a:avLst/>
          </a:prstGeom>
        </p:spPr>
      </p:pic>
      <p:pic>
        <p:nvPicPr>
          <p:cNvPr id="6" name="Рисунок 5" descr="P1150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3861048"/>
            <a:ext cx="3779912" cy="2834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Система работы по повышению эффективности коррекционной работы с детьми, имеющих нарушение зрения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268760"/>
            <a:ext cx="6400800" cy="1752600"/>
          </a:xfrm>
        </p:spPr>
        <p:txBody>
          <a:bodyPr>
            <a:no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 Формировать представление о сенсорных эталонах, о глубине пространства.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 Учить устанавливать связи между разнообразными предметами и соотносить их место положение на плоскости, словесно обозначая пространственные признаки и положения.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Учить ориентироваться в микро – и макро пространстве по словесной инструкции.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Развивать пространственную ориентировку с привлечением остаточного зрения и сохранных анализаторов (слуха, осязания, обоняния)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0648"/>
            <a:ext cx="8820472" cy="1470025"/>
          </a:xfrm>
        </p:spPr>
        <p:txBody>
          <a:bodyPr/>
          <a:lstStyle/>
          <a:p>
            <a:pPr algn="l"/>
            <a:r>
              <a:rPr lang="ru-RU" dirty="0" smtClean="0"/>
              <a:t>Игры для развития пространственной ориентировки.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772816"/>
            <a:ext cx="8676456" cy="17526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Игры, типа поиска предметов в пространстве по заданной схеме.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P1150021.JPG"/>
          <p:cNvPicPr>
            <a:picLocks noChangeAspect="1"/>
          </p:cNvPicPr>
          <p:nvPr/>
        </p:nvPicPr>
        <p:blipFill>
          <a:blip r:embed="rId2" cstate="print"/>
          <a:srcRect t="3822"/>
          <a:stretch>
            <a:fillRect/>
          </a:stretch>
        </p:blipFill>
        <p:spPr>
          <a:xfrm>
            <a:off x="179512" y="2636912"/>
            <a:ext cx="4248472" cy="4077072"/>
          </a:xfrm>
          <a:prstGeom prst="rect">
            <a:avLst/>
          </a:prstGeom>
        </p:spPr>
      </p:pic>
      <p:pic>
        <p:nvPicPr>
          <p:cNvPr id="6" name="Содержимое 4" descr="__0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636912"/>
            <a:ext cx="2802639" cy="2924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Игры – зарисовки предметов, рисунков отраженных в зеркале 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DSC011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3888432" cy="4979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P114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019938" y="1964838"/>
            <a:ext cx="4992555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1470025"/>
          </a:xfrm>
        </p:spPr>
        <p:txBody>
          <a:bodyPr/>
          <a:lstStyle/>
          <a:p>
            <a:r>
              <a:rPr lang="ru-RU" b="1" dirty="0" smtClean="0"/>
              <a:t>Личные данные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52736"/>
            <a:ext cx="7380312" cy="3888432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Дата рождения: 11. 12. 1963 г.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Общий трудовой стаж: </a:t>
            </a:r>
            <a:r>
              <a:rPr lang="ru-RU" dirty="0" smtClean="0">
                <a:solidFill>
                  <a:schemeClr val="tx1"/>
                </a:solidFill>
              </a:rPr>
              <a:t>37 </a:t>
            </a:r>
            <a:r>
              <a:rPr lang="ru-RU" dirty="0" smtClean="0">
                <a:solidFill>
                  <a:schemeClr val="tx1"/>
                </a:solidFill>
              </a:rPr>
              <a:t>лет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Педагогический стаж: </a:t>
            </a:r>
            <a:r>
              <a:rPr lang="ru-RU" dirty="0" smtClean="0">
                <a:solidFill>
                  <a:schemeClr val="tx1"/>
                </a:solidFill>
              </a:rPr>
              <a:t>32 года</a:t>
            </a:r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Квалификационный уровень: </a:t>
            </a:r>
            <a:r>
              <a:rPr lang="ru-RU" dirty="0" smtClean="0">
                <a:solidFill>
                  <a:schemeClr val="tx1"/>
                </a:solidFill>
              </a:rPr>
              <a:t>17.01.2013 </a:t>
            </a:r>
            <a:r>
              <a:rPr lang="ru-RU" dirty="0" smtClean="0">
                <a:solidFill>
                  <a:schemeClr val="tx1"/>
                </a:solidFill>
              </a:rPr>
              <a:t>года присвоена </a:t>
            </a:r>
            <a:r>
              <a:rPr lang="ru-RU" dirty="0" smtClean="0">
                <a:solidFill>
                  <a:schemeClr val="tx1"/>
                </a:solidFill>
              </a:rPr>
              <a:t>высшая </a:t>
            </a:r>
            <a:r>
              <a:rPr lang="ru-RU" dirty="0" smtClean="0">
                <a:solidFill>
                  <a:schemeClr val="tx1"/>
                </a:solidFill>
              </a:rPr>
              <a:t>квалификационная категория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Игры с бегом, с ходьбой ( ходьба по нарисованным лабиринтам)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204864"/>
            <a:ext cx="2895600" cy="3848100"/>
          </a:xfrm>
          <a:prstGeom prst="rect">
            <a:avLst/>
          </a:prstGeom>
        </p:spPr>
      </p:pic>
      <p:pic>
        <p:nvPicPr>
          <p:cNvPr id="5" name="Рисунок 4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1340768"/>
            <a:ext cx="4570690" cy="34773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DSC010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1" y="188640"/>
            <a:ext cx="4248472" cy="3186354"/>
          </a:xfrm>
          <a:prstGeom prst="rect">
            <a:avLst/>
          </a:prstGeom>
        </p:spPr>
      </p:pic>
      <p:pic>
        <p:nvPicPr>
          <p:cNvPr id="6" name="Рисунок 5" descr="DSC009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3140968"/>
            <a:ext cx="4716016" cy="35370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0092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4680520" cy="401187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DSC0092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067944" y="3140968"/>
            <a:ext cx="4830688" cy="35330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PB1400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4464496" cy="3348372"/>
          </a:xfrm>
        </p:spPr>
      </p:pic>
      <p:pic>
        <p:nvPicPr>
          <p:cNvPr id="6" name="Содержимое 5" descr="Фото 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55976" y="3140968"/>
            <a:ext cx="4398640" cy="33889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8388424" cy="147002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Инновационные технологии по развитию ориентировки в пространстве у детей с нарушением зрения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412776"/>
            <a:ext cx="7704856" cy="5256584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Внедрение в практику работы инновационной технологии по развитию пространственной ориентировки позволяет развивать следующие функции: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 развитие взаимодействия глаза и руки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 развитие долговременной памяти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 развитие пространственной ориентации при копировании предметов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 развитие скорости мыслительных процессов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 развитие координации в пространстве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 умение сравнивать, сопоставлять, обобщать, что является необходимым условием всего познавательного процесса.</a:t>
            </a:r>
          </a:p>
          <a:p>
            <a:pPr algn="l">
              <a:buFont typeface="Arial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P11400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4038600" cy="4365104"/>
          </a:xfrm>
        </p:spPr>
      </p:pic>
      <p:pic>
        <p:nvPicPr>
          <p:cNvPr id="5" name="Содержимое 4" descr="P114000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72816"/>
            <a:ext cx="4038600" cy="4536504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536" y="548680"/>
            <a:ext cx="2592288" cy="2954846"/>
          </a:xfr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708920"/>
            <a:ext cx="2820707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3429000"/>
            <a:ext cx="2497975" cy="299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85594">
            <a:off x="5508625" y="333375"/>
            <a:ext cx="3429000" cy="2438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DSC0168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05064"/>
            <a:ext cx="3541222" cy="25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DSC016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060848"/>
            <a:ext cx="2520280" cy="3459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DSC0168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32656"/>
            <a:ext cx="2955925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32656"/>
            <a:ext cx="2664296" cy="3357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8" descr="DSC0169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88640"/>
            <a:ext cx="5575841" cy="372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DSC016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564904"/>
            <a:ext cx="2304256" cy="361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8748464" cy="147002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Обследование уровня развития пространственной ориентировки в разных образовательных областях </a:t>
            </a:r>
            <a:r>
              <a:rPr lang="ru-RU" sz="2400" dirty="0" smtClean="0"/>
              <a:t>(младшая группа, 2011 </a:t>
            </a:r>
            <a:r>
              <a:rPr lang="ru-RU" sz="2400" dirty="0" smtClean="0"/>
              <a:t>год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1412776"/>
          <a:ext cx="8136903" cy="3632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3125"/>
                <a:gridCol w="1553409"/>
                <a:gridCol w="1479437"/>
                <a:gridCol w="1479437"/>
                <a:gridCol w="1331495"/>
              </a:tblGrid>
              <a:tr h="800560"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Образовательная </a:t>
                      </a:r>
                      <a:r>
                        <a:rPr lang="ru-RU" dirty="0" smtClean="0"/>
                        <a:t>область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уровень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уровень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уровень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 уровень</a:t>
                      </a:r>
                      <a:endParaRPr lang="ru-RU" dirty="0"/>
                    </a:p>
                  </a:txBody>
                  <a:tcPr/>
                </a:tc>
              </a:tr>
              <a:tr h="800560">
                <a:tc>
                  <a:txBody>
                    <a:bodyPr/>
                    <a:lstStyle/>
                    <a:p>
                      <a:r>
                        <a:rPr lang="ru-RU" dirty="0" smtClean="0"/>
                        <a:t>Художественно-эстетическое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78%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22%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0%</a:t>
                      </a:r>
                      <a:endParaRPr lang="ru-RU" dirty="0"/>
                    </a:p>
                  </a:txBody>
                  <a:tcPr/>
                </a:tc>
              </a:tr>
              <a:tr h="463816">
                <a:tc>
                  <a:txBody>
                    <a:bodyPr/>
                    <a:lstStyle/>
                    <a:p>
                      <a:r>
                        <a:rPr lang="ru-RU" dirty="0" smtClean="0"/>
                        <a:t>Речевое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74%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0%</a:t>
                      </a:r>
                      <a:endParaRPr lang="ru-RU" dirty="0"/>
                    </a:p>
                  </a:txBody>
                  <a:tcPr/>
                </a:tc>
              </a:tr>
              <a:tr h="463816">
                <a:tc>
                  <a:txBody>
                    <a:bodyPr/>
                    <a:lstStyle/>
                    <a:p>
                      <a:r>
                        <a:rPr lang="ru-RU" dirty="0" smtClean="0"/>
                        <a:t>Физическое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43%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0%</a:t>
                      </a:r>
                      <a:endParaRPr lang="ru-RU" dirty="0"/>
                    </a:p>
                  </a:txBody>
                  <a:tcPr/>
                </a:tc>
              </a:tr>
              <a:tr h="463816">
                <a:tc>
                  <a:txBody>
                    <a:bodyPr/>
                    <a:lstStyle/>
                    <a:p>
                      <a:r>
                        <a:rPr lang="ru-RU" dirty="0" smtClean="0"/>
                        <a:t>Социально-коммуникативное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64%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36%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0%</a:t>
                      </a:r>
                      <a:endParaRPr lang="ru-RU" dirty="0"/>
                    </a:p>
                  </a:txBody>
                  <a:tcPr/>
                </a:tc>
              </a:tr>
              <a:tr h="463816">
                <a:tc>
                  <a:txBody>
                    <a:bodyPr/>
                    <a:lstStyle/>
                    <a:p>
                      <a:r>
                        <a:rPr lang="ru-RU" dirty="0" smtClean="0"/>
                        <a:t>Познавательное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43%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1470025"/>
          </a:xfrm>
        </p:spPr>
        <p:txBody>
          <a:bodyPr/>
          <a:lstStyle/>
          <a:p>
            <a:r>
              <a:rPr lang="ru-RU" dirty="0" smtClean="0"/>
              <a:t>Образование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7524328" cy="17526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Уральский Государственный педагогический университет.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Методист по дошкольному воспитанию, преподаватель дошкольной педагогики и психологии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i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356992"/>
            <a:ext cx="3785259" cy="2436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Обследование уровня развития пространственной ориентировки в разных образовательных областях (4 год </a:t>
            </a:r>
            <a:r>
              <a:rPr lang="ru-RU" sz="2400" dirty="0" smtClean="0"/>
              <a:t>обучения, 2015)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2060848"/>
          <a:ext cx="8208912" cy="3680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3419"/>
                <a:gridCol w="1567156"/>
                <a:gridCol w="1492529"/>
                <a:gridCol w="1492529"/>
                <a:gridCol w="1343279"/>
              </a:tblGrid>
              <a:tr h="776859"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Образовательная область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уровень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уровень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уровень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 уровень</a:t>
                      </a:r>
                      <a:endParaRPr lang="ru-RU" dirty="0"/>
                    </a:p>
                  </a:txBody>
                  <a:tcPr/>
                </a:tc>
              </a:tr>
              <a:tr h="776859">
                <a:tc>
                  <a:txBody>
                    <a:bodyPr/>
                    <a:lstStyle/>
                    <a:p>
                      <a:r>
                        <a:rPr lang="ru-RU" dirty="0" smtClean="0"/>
                        <a:t>Художественно-эстетическое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43%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29%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28%</a:t>
                      </a:r>
                      <a:endParaRPr lang="ru-RU" dirty="0"/>
                    </a:p>
                  </a:txBody>
                  <a:tcPr/>
                </a:tc>
              </a:tr>
              <a:tr h="450085">
                <a:tc>
                  <a:txBody>
                    <a:bodyPr/>
                    <a:lstStyle/>
                    <a:p>
                      <a:r>
                        <a:rPr lang="ru-RU" dirty="0" smtClean="0"/>
                        <a:t>Речевое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36%</a:t>
                      </a:r>
                      <a:endParaRPr lang="ru-RU" dirty="0"/>
                    </a:p>
                  </a:txBody>
                  <a:tcPr/>
                </a:tc>
              </a:tr>
              <a:tr h="450085">
                <a:tc>
                  <a:txBody>
                    <a:bodyPr/>
                    <a:lstStyle/>
                    <a:p>
                      <a:r>
                        <a:rPr lang="ru-RU" dirty="0" smtClean="0"/>
                        <a:t>Физическое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43%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57%</a:t>
                      </a:r>
                      <a:endParaRPr lang="ru-RU" dirty="0"/>
                    </a:p>
                  </a:txBody>
                  <a:tcPr/>
                </a:tc>
              </a:tr>
              <a:tr h="776859">
                <a:tc>
                  <a:txBody>
                    <a:bodyPr/>
                    <a:lstStyle/>
                    <a:p>
                      <a:r>
                        <a:rPr lang="ru-RU" dirty="0" smtClean="0"/>
                        <a:t>Социально-коммуникативное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43%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36%</a:t>
                      </a:r>
                      <a:endParaRPr lang="ru-RU" dirty="0"/>
                    </a:p>
                  </a:txBody>
                  <a:tcPr/>
                </a:tc>
              </a:tr>
              <a:tr h="450085">
                <a:tc>
                  <a:txBody>
                    <a:bodyPr/>
                    <a:lstStyle/>
                    <a:p>
                      <a:r>
                        <a:rPr lang="ru-RU" dirty="0" smtClean="0"/>
                        <a:t>Познавательное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69%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8532440" cy="1052736"/>
          </a:xfrm>
        </p:spPr>
        <p:txBody>
          <a:bodyPr/>
          <a:lstStyle/>
          <a:p>
            <a:pPr algn="l"/>
            <a:r>
              <a:rPr lang="ru-RU" dirty="0" smtClean="0"/>
              <a:t>Курсы повышения квалификации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80728"/>
            <a:ext cx="8028384" cy="17526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Центр повышения квалификации Свердловской области педагогического колледжа.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Психолого – педагогическая и специальная компетентность работников дошкольного образовательного учреждения.</a:t>
            </a:r>
            <a:endParaRPr lang="ru-RU" sz="20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Рисунок 3" descr="Scan0011.jpg"/>
          <p:cNvPicPr>
            <a:picLocks noChangeAspect="1"/>
          </p:cNvPicPr>
          <p:nvPr/>
        </p:nvPicPr>
        <p:blipFill>
          <a:blip r:embed="rId2" cstate="print"/>
          <a:srcRect l="10507" r="3940" b="55255"/>
          <a:stretch>
            <a:fillRect/>
          </a:stretch>
        </p:blipFill>
        <p:spPr>
          <a:xfrm>
            <a:off x="251520" y="2420888"/>
            <a:ext cx="5832648" cy="41954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1470025"/>
          </a:xfrm>
        </p:spPr>
        <p:txBody>
          <a:bodyPr/>
          <a:lstStyle/>
          <a:p>
            <a:r>
              <a:rPr lang="ru-RU" dirty="0" smtClean="0"/>
              <a:t>Мое педагогическое кредо</a:t>
            </a:r>
            <a:endParaRPr lang="ru-RU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331640" y="1484784"/>
            <a:ext cx="6408712" cy="338437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916832"/>
            <a:ext cx="6400800" cy="2088232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«Лучший способ сделать детей хорошими – сделать их счастливыми»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Оскар Уайльд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1470025"/>
          </a:xfrm>
        </p:spPr>
        <p:txBody>
          <a:bodyPr/>
          <a:lstStyle/>
          <a:p>
            <a:r>
              <a:rPr lang="ru-RU" dirty="0" smtClean="0"/>
              <a:t>Мои достижения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Scan0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3068960"/>
            <a:ext cx="2592288" cy="3514944"/>
          </a:xfrm>
          <a:prstGeom prst="rect">
            <a:avLst/>
          </a:prstGeom>
        </p:spPr>
      </p:pic>
      <p:pic>
        <p:nvPicPr>
          <p:cNvPr id="6" name="Рисунок 5" descr="Scan00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1052736"/>
            <a:ext cx="2879704" cy="3960440"/>
          </a:xfrm>
          <a:prstGeom prst="rect">
            <a:avLst/>
          </a:prstGeom>
        </p:spPr>
      </p:pic>
      <p:pic>
        <p:nvPicPr>
          <p:cNvPr id="7" name="Рисунок 6" descr="Scan00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987" y="1124745"/>
            <a:ext cx="2827346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1470025"/>
          </a:xfrm>
        </p:spPr>
        <p:txBody>
          <a:bodyPr/>
          <a:lstStyle/>
          <a:p>
            <a:r>
              <a:rPr lang="ru-RU" dirty="0" smtClean="0"/>
              <a:t>Участие в мероприятиях и конкурсах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340768"/>
            <a:ext cx="6400800" cy="17526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          На уровне МБДОУ № 369</a:t>
            </a:r>
          </a:p>
          <a:p>
            <a:pPr algn="l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мастер – классы </a:t>
            </a:r>
          </a:p>
          <a:p>
            <a:pPr algn="l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консультации для родителей</a:t>
            </a:r>
          </a:p>
          <a:p>
            <a:pPr algn="l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пед. советы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/>
          <a:lstStyle/>
          <a:p>
            <a:r>
              <a:rPr lang="ru-RU" dirty="0" smtClean="0"/>
              <a:t>На уровне железнодорожного района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556792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Участие в районном конкурсе «Воспитатель года - 2012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Scan0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492896"/>
            <a:ext cx="3331017" cy="4221088"/>
          </a:xfrm>
          <a:prstGeom prst="rect">
            <a:avLst/>
          </a:prstGeom>
        </p:spPr>
      </p:pic>
      <p:pic>
        <p:nvPicPr>
          <p:cNvPr id="5" name="Рисунок 4" descr="tmp_DSC016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2564904"/>
            <a:ext cx="3563888" cy="2672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Районные пед. чтения 2012 г. «Обеспечение эмоционального благополучия каждого ребенка, развитие его положительного самоощущения»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Scan0012.jpg"/>
          <p:cNvPicPr>
            <a:picLocks noChangeAspect="1"/>
          </p:cNvPicPr>
          <p:nvPr/>
        </p:nvPicPr>
        <p:blipFill>
          <a:blip r:embed="rId2" cstate="print"/>
          <a:srcRect r="903" b="51050"/>
          <a:stretch>
            <a:fillRect/>
          </a:stretch>
        </p:blipFill>
        <p:spPr>
          <a:xfrm rot="16200000">
            <a:off x="-468754" y="2349076"/>
            <a:ext cx="4941557" cy="3356992"/>
          </a:xfrm>
          <a:prstGeom prst="rect">
            <a:avLst/>
          </a:prstGeom>
        </p:spPr>
      </p:pic>
      <p:pic>
        <p:nvPicPr>
          <p:cNvPr id="5" name="Рисунок 4" descr="pedchteni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1556792"/>
            <a:ext cx="3384376" cy="31265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569</Words>
  <Application>Microsoft Office PowerPoint</Application>
  <PresentationFormat>Экран (4:3)</PresentationFormat>
  <Paragraphs>115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Портфолио</vt:lpstr>
      <vt:lpstr>Личные данные</vt:lpstr>
      <vt:lpstr>Образование</vt:lpstr>
      <vt:lpstr>Курсы повышения квалификации</vt:lpstr>
      <vt:lpstr>Мое педагогическое кредо</vt:lpstr>
      <vt:lpstr>Мои достижения</vt:lpstr>
      <vt:lpstr>Участие в мероприятиях и конкурсах</vt:lpstr>
      <vt:lpstr>На уровне железнодорожного района</vt:lpstr>
      <vt:lpstr>Районные пед. чтения 2012 г. «Обеспечение эмоционального благополучия каждого ребенка, развитие его положительного самоощущения»</vt:lpstr>
      <vt:lpstr>Участие в 1 – м районном фестивале дошкольного творчества «Фасолинка»</vt:lpstr>
      <vt:lpstr>На городском уровне</vt:lpstr>
      <vt:lpstr>Участие в городском семинаре «Развитие творческого воображения у детей»</vt:lpstr>
      <vt:lpstr>На межрегиональном уровне</vt:lpstr>
      <vt:lpstr>Ведущее направление в работе с детьми с нарушением зрения  Колосовой Ирины Владимировны</vt:lpstr>
      <vt:lpstr>                  Цель:  организация система работы воспитателя ДОУ по развитию пространственной ориентировки у детей с нарушением зрения  </vt:lpstr>
      <vt:lpstr>Слайд 16</vt:lpstr>
      <vt:lpstr>Система работы по повышению эффективности коррекционной работы с детьми, имеющих нарушение зрения</vt:lpstr>
      <vt:lpstr>Игры для развития пространственной ориентировки.</vt:lpstr>
      <vt:lpstr>Игры – зарисовки предметов, рисунков отраженных в зеркале </vt:lpstr>
      <vt:lpstr>Игры с бегом, с ходьбой ( ходьба по нарисованным лабиринтам)</vt:lpstr>
      <vt:lpstr>Слайд 21</vt:lpstr>
      <vt:lpstr>Слайд 22</vt:lpstr>
      <vt:lpstr>Слайд 23</vt:lpstr>
      <vt:lpstr>Инновационные технологии по развитию ориентировки в пространстве у детей с нарушением зрения</vt:lpstr>
      <vt:lpstr>Слайд 25</vt:lpstr>
      <vt:lpstr>Слайд 26</vt:lpstr>
      <vt:lpstr>Слайд 27</vt:lpstr>
      <vt:lpstr>Слайд 28</vt:lpstr>
      <vt:lpstr>Обследование уровня развития пространственной ориентировки в разных образовательных областях (младшая группа, 2011 год)</vt:lpstr>
      <vt:lpstr>Обследование уровня развития пространственной ориентировки в разных образовательных областях (4 год обучения, 2015)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</dc:title>
  <dc:creator>SamLab.ws</dc:creator>
  <cp:lastModifiedBy>AB</cp:lastModifiedBy>
  <cp:revision>48</cp:revision>
  <dcterms:created xsi:type="dcterms:W3CDTF">2012-11-07T10:35:49Z</dcterms:created>
  <dcterms:modified xsi:type="dcterms:W3CDTF">2017-01-24T07:55:14Z</dcterms:modified>
</cp:coreProperties>
</file>